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017" r:id="rId3"/>
    <p:sldId id="1019" r:id="rId4"/>
    <p:sldId id="1021" r:id="rId5"/>
    <p:sldId id="1024" r:id="rId6"/>
    <p:sldId id="1025" r:id="rId7"/>
    <p:sldId id="1026" r:id="rId8"/>
    <p:sldId id="1083" r:id="rId9"/>
    <p:sldId id="1027" r:id="rId10"/>
    <p:sldId id="1028" r:id="rId11"/>
    <p:sldId id="1029" r:id="rId12"/>
    <p:sldId id="1084" r:id="rId13"/>
    <p:sldId id="1035" r:id="rId14"/>
    <p:sldId id="1031" r:id="rId15"/>
    <p:sldId id="1033" r:id="rId16"/>
    <p:sldId id="1022" r:id="rId17"/>
    <p:sldId id="1086" r:id="rId18"/>
    <p:sldId id="1085" r:id="rId19"/>
    <p:sldId id="1037" r:id="rId20"/>
    <p:sldId id="1041" r:id="rId21"/>
    <p:sldId id="1089" r:id="rId22"/>
    <p:sldId id="1090" r:id="rId23"/>
    <p:sldId id="1096" r:id="rId24"/>
    <p:sldId id="1091" r:id="rId25"/>
    <p:sldId id="1093" r:id="rId26"/>
    <p:sldId id="1088"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微观结构与物质的多样性</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单元  元素周期律</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和元素周期表</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01278" y="2555760"/>
            <a:ext cx="3922120" cy="396867"/>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利用各周期的元素数量确定元素在元素周期表中的位置。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对于原子序数较大的元素，确定其在元素周期表中的位置时，比较适合用这种方法。这里需要记住各周期的元素数量，按第一到第七周期的顺序，各周期元素的数量可用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记忆。即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35859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4843120"/>
          </a:xfrm>
          <a:prstGeom prst="rect">
            <a:avLst/>
          </a:prstGeom>
        </p:spPr>
      </p:pic>
      <p:sp>
        <p:nvSpPr>
          <p:cNvPr id="2" name="内容占位符 1"/>
          <p:cNvSpPr>
            <a:spLocks noGrp="1"/>
          </p:cNvSpPr>
          <p:nvPr>
            <p:ph idx="1"/>
          </p:nvPr>
        </p:nvSpPr>
        <p:spPr>
          <a:xfrm>
            <a:off x="360854" y="847162"/>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原子序数确定元素位置的方法</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稀有气体定位法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信息</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顿有所悟.EPS" descr="id:2147489697;FounderCES"/>
          <p:cNvPicPr/>
          <p:nvPr/>
        </p:nvPicPr>
        <p:blipFill>
          <a:blip r:embed="rId3"/>
          <a:stretch>
            <a:fillRect/>
          </a:stretch>
        </p:blipFill>
        <p:spPr>
          <a:xfrm>
            <a:off x="343436" y="1010392"/>
            <a:ext cx="1641475"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928176518"/>
              </p:ext>
            </p:extLst>
          </p:nvPr>
        </p:nvGraphicFramePr>
        <p:xfrm>
          <a:off x="609599" y="1988840"/>
          <a:ext cx="10971215" cy="1645920"/>
        </p:xfrm>
        <a:graphic>
          <a:graphicData uri="http://schemas.openxmlformats.org/drawingml/2006/table">
            <a:tbl>
              <a:tblPr firstRow="1" firstCol="1" bandRow="1"/>
              <a:tblGrid>
                <a:gridCol w="3136199">
                  <a:extLst>
                    <a:ext uri="{9D8B030D-6E8A-4147-A177-3AD203B41FA5}">
                      <a16:colId xmlns:a16="http://schemas.microsoft.com/office/drawing/2014/main" val="3105549674"/>
                    </a:ext>
                  </a:extLst>
                </a:gridCol>
                <a:gridCol w="1119288">
                  <a:extLst>
                    <a:ext uri="{9D8B030D-6E8A-4147-A177-3AD203B41FA5}">
                      <a16:colId xmlns:a16="http://schemas.microsoft.com/office/drawing/2014/main" val="3305761180"/>
                    </a:ext>
                  </a:extLst>
                </a:gridCol>
                <a:gridCol w="1119288">
                  <a:extLst>
                    <a:ext uri="{9D8B030D-6E8A-4147-A177-3AD203B41FA5}">
                      <a16:colId xmlns:a16="http://schemas.microsoft.com/office/drawing/2014/main" val="1898055882"/>
                    </a:ext>
                  </a:extLst>
                </a:gridCol>
                <a:gridCol w="1119288">
                  <a:extLst>
                    <a:ext uri="{9D8B030D-6E8A-4147-A177-3AD203B41FA5}">
                      <a16:colId xmlns:a16="http://schemas.microsoft.com/office/drawing/2014/main" val="2513028853"/>
                    </a:ext>
                  </a:extLst>
                </a:gridCol>
                <a:gridCol w="1119288">
                  <a:extLst>
                    <a:ext uri="{9D8B030D-6E8A-4147-A177-3AD203B41FA5}">
                      <a16:colId xmlns:a16="http://schemas.microsoft.com/office/drawing/2014/main" val="637996348"/>
                    </a:ext>
                  </a:extLst>
                </a:gridCol>
                <a:gridCol w="1119288">
                  <a:extLst>
                    <a:ext uri="{9D8B030D-6E8A-4147-A177-3AD203B41FA5}">
                      <a16:colId xmlns:a16="http://schemas.microsoft.com/office/drawing/2014/main" val="2601760776"/>
                    </a:ext>
                  </a:extLst>
                </a:gridCol>
                <a:gridCol w="1119288">
                  <a:extLst>
                    <a:ext uri="{9D8B030D-6E8A-4147-A177-3AD203B41FA5}">
                      <a16:colId xmlns:a16="http://schemas.microsoft.com/office/drawing/2014/main" val="4240614932"/>
                    </a:ext>
                  </a:extLst>
                </a:gridCol>
                <a:gridCol w="1119288">
                  <a:extLst>
                    <a:ext uri="{9D8B030D-6E8A-4147-A177-3AD203B41FA5}">
                      <a16:colId xmlns:a16="http://schemas.microsoft.com/office/drawing/2014/main" val="149371633"/>
                    </a:ext>
                  </a:extLst>
                </a:gridCol>
              </a:tblGrid>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族元素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Kr</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Xe</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Og</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12680341"/>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所在周期序数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50674636"/>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原子序数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118</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18910474"/>
                  </a:ext>
                </a:extLst>
              </a:tr>
            </a:tbl>
          </a:graphicData>
        </a:graphic>
      </p:graphicFrame>
      <p:sp>
        <p:nvSpPr>
          <p:cNvPr id="6" name="内容占位符 1"/>
          <p:cNvSpPr txBox="1">
            <a:spLocks/>
          </p:cNvSpPr>
          <p:nvPr/>
        </p:nvSpPr>
        <p:spPr bwMode="auto">
          <a:xfrm>
            <a:off x="360854" y="36450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比大小定周期</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比较该元素的原子序数与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族元素的原子序数大小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找出与其相邻近的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那么该元素就和序数大的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族元素处于同一周期。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3042920"/>
          </a:xfrm>
          <a:prstGeom prst="rect">
            <a:avLst/>
          </a:prstGeom>
        </p:spPr>
      </p:pic>
      <p:sp>
        <p:nvSpPr>
          <p:cNvPr id="2" name="内容占位符 1"/>
          <p:cNvSpPr>
            <a:spLocks noGrp="1"/>
          </p:cNvSpPr>
          <p:nvPr>
            <p:ph idx="1"/>
          </p:nvPr>
        </p:nvSpPr>
        <p:spPr>
          <a:xfrm>
            <a:off x="360854" y="847162"/>
            <a:ext cx="11485848" cy="279223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求差值定族数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若某元素原子序数比相应的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则该元素应处在该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族元素所在周期的下一个周期的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若比相应的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则应处在同周期的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若差其他数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则由相应差数找出相应的族</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141917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5530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利用新实验成功证实了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号元素的存在，该元素化学符号为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，属于卤素之一。下列说法中，错误的是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的最外层电子数是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其核素符号是</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𝟏𝟏𝟕</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𝟐𝟗𝟒</m:t>
                        </m:r>
                      </m:sup>
                    </m:sSubSup>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是第七周期</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族元素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在卤族元素中非金属性最</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455305"/>
              </a:xfrm>
              <a:blipFill>
                <a:blip r:embed="rId2"/>
                <a:stretch>
                  <a:fillRect l="-796" r="-849" b="-1235"/>
                </a:stretch>
              </a:blipFill>
            </p:spPr>
            <p:txBody>
              <a:bodyPr/>
              <a:lstStyle/>
              <a:p>
                <a:r>
                  <a:rPr lang="zh-CN" altLang="en-US">
                    <a:noFill/>
                  </a:rPr>
                  <a:t> </a:t>
                </a:r>
              </a:p>
            </p:txBody>
          </p:sp>
        </mc:Fallback>
      </mc:AlternateContent>
      <p:pic>
        <p:nvPicPr>
          <p:cNvPr id="3" name="24典例1.EPS" descr="id:2147489704;FounderCES"/>
          <p:cNvPicPr/>
          <p:nvPr/>
        </p:nvPicPr>
        <p:blipFill>
          <a:blip r:embed="rId3"/>
          <a:stretch>
            <a:fillRect/>
          </a:stretch>
        </p:blipFill>
        <p:spPr>
          <a:xfrm>
            <a:off x="343436" y="915707"/>
            <a:ext cx="1116965" cy="359410"/>
          </a:xfrm>
          <a:prstGeom prst="rect">
            <a:avLst/>
          </a:prstGeom>
        </p:spPr>
      </p:pic>
      <p:sp>
        <p:nvSpPr>
          <p:cNvPr id="4" name="内容占位符 1"/>
          <p:cNvSpPr txBox="1">
            <a:spLocks/>
          </p:cNvSpPr>
          <p:nvPr/>
        </p:nvSpPr>
        <p:spPr bwMode="auto">
          <a:xfrm>
            <a:off x="360854" y="407316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4"/>
          <a:stretch>
            <a:fillRect/>
          </a:stretch>
        </p:blipFill>
        <p:spPr>
          <a:xfrm>
            <a:off x="360854" y="4269924"/>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2772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稀有气体元素定位法</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号元素位于第七周期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号元素位于第七周期</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的最外层电子数为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核素符号是</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𝟏𝟏𝟕</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𝟐𝟗𝟒</m:t>
                        </m:r>
                      </m:sup>
                    </m:sSubSup>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同主族元素从上到下非金属性逐渐减弱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277226"/>
              </a:xfrm>
              <a:blipFill>
                <a:blip r:embed="rId2"/>
                <a:stretch>
                  <a:fillRect l="-796" r="-849" b="-5348"/>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spTree>
    <p:extLst>
      <p:ext uri="{BB962C8B-B14F-4D97-AF65-F5344CB8AC3E}">
        <p14:creationId xmlns:p14="http://schemas.microsoft.com/office/powerpoint/2010/main" val="3363402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26327" y="4949877"/>
            <a:ext cx="656781" cy="419100"/>
          </a:xfrm>
          <a:prstGeom prst="rect">
            <a:avLst/>
          </a:prstGeom>
        </p:spPr>
      </p:pic>
      <p:pic>
        <p:nvPicPr>
          <p:cNvPr id="4" name="图片 3"/>
          <p:cNvPicPr>
            <a:picLocks noChangeAspect="1"/>
          </p:cNvPicPr>
          <p:nvPr/>
        </p:nvPicPr>
        <p:blipFill>
          <a:blip r:embed="rId2"/>
          <a:stretch>
            <a:fillRect/>
          </a:stretch>
        </p:blipFill>
        <p:spPr>
          <a:xfrm>
            <a:off x="8958108" y="4445821"/>
            <a:ext cx="2871176" cy="419100"/>
          </a:xfrm>
          <a:prstGeom prst="rect">
            <a:avLst/>
          </a:prstGeom>
        </p:spPr>
      </p:pic>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元素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金属性、非金属性强弱的判断方法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元素金属性强弱的判断方法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本质：原子失电子越容易，则金属性越强。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根据元素周期表判断：同一周期从左到右，随着原子序数的递增，元素的金属性逐渐减弱；同一主族从上到下，随着原子序数的递增，元素的金属性逐渐增强。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根据金属活动性顺序判断：元素在金属活动性顺序中越靠前，金属性越强。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根据单质及其化合物的性质判断：金属单质与水或者与酸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非氧化性酸如盐酸、稀硫酸等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反应置换出氢气越容易，则对应元素的金属性越强；最高价氧化物对应水化物的碱性越强，则对应元素的金属性越强。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根据金属单质间的置换反应判断：较活泼的金属能将较不活泼的金属从其盐溶液中置换出来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733;FounderCES"/>
          <p:cNvPicPr/>
          <p:nvPr/>
        </p:nvPicPr>
        <p:blipFill>
          <a:blip r:embed="rId3"/>
          <a:stretch>
            <a:fillRect/>
          </a:stretch>
        </p:blipFill>
        <p:spPr>
          <a:xfrm>
            <a:off x="341993" y="889580"/>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8310036" y="3618897"/>
            <a:ext cx="3519248" cy="419100"/>
          </a:xfrm>
          <a:prstGeom prst="rect">
            <a:avLst/>
          </a:prstGeom>
        </p:spPr>
      </p:pic>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元素非金属性强弱的判断方法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本质：原子得电子越容易，则非金属性越强。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根据元素周期表判断：同一周期从左到右，随着原子序数的递增，元素的非金属</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性逐渐增强；同一主族从上到下，随着原子序数的递增，元素的非金属性逐渐减弱。</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根据单质及其化合物的性质判断：若非金属单质与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化合形成气态氢化物越容易，气态氢化物越稳定，则对应元素的非金属性越强；若最高价氧化物对应水化物的酸性越强，则对应元素的非金属性越强。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根据非金属单质间的置换反应判断：较活泼的非金属单质能将较不活泼的非金属从其盐溶液中置换出来。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55478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根据与同一种金属反应，生成化合物中金属元素的化合价的高低进行判断。例如：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，即得非金属性：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554785"/>
              </a:xfrm>
              <a:blipFill>
                <a:blip r:embed="rId2"/>
                <a:stretch>
                  <a:fillRect l="-796" r="-849" b="-274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274108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3042920"/>
          </a:xfrm>
          <a:prstGeom prst="rect">
            <a:avLst/>
          </a:prstGeom>
        </p:spPr>
      </p:pic>
      <p:sp>
        <p:nvSpPr>
          <p:cNvPr id="2" name="内容占位符 1"/>
          <p:cNvSpPr>
            <a:spLocks noGrp="1"/>
          </p:cNvSpPr>
          <p:nvPr>
            <p:ph idx="1"/>
          </p:nvPr>
        </p:nvSpPr>
        <p:spPr>
          <a:xfrm>
            <a:off x="360854" y="847162"/>
            <a:ext cx="11485848" cy="286232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一般来说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在氧化还原反应中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非金属单质的氧化性越强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或离子的还原性越弱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则元素的非金属性就越强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金属单质的还原性越强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或离子的氧化性越弱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则元素的金属性就越强。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金属性强弱的比较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是比较原子失去电子的难易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而不是失去电子的多少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非金属性强弱的比较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是比较原子得到电子的难易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而不是得到电子的多少</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名师点拨.EPS" descr="id:2147492356;FounderCES"/>
          <p:cNvPicPr/>
          <p:nvPr/>
        </p:nvPicPr>
        <p:blipFill>
          <a:blip r:embed="rId3">
            <a:clrChange>
              <a:clrFrom>
                <a:srgbClr val="FFFFFF"/>
              </a:clrFrom>
              <a:clrTo>
                <a:srgbClr val="FFFFFF">
                  <a:alpha val="0"/>
                </a:srgbClr>
              </a:clrTo>
            </a:clrChange>
          </a:blip>
          <a:stretch>
            <a:fillRect/>
          </a:stretch>
        </p:blipFill>
        <p:spPr>
          <a:xfrm>
            <a:off x="342641" y="992974"/>
            <a:ext cx="1540510" cy="359410"/>
          </a:xfrm>
          <a:prstGeom prst="rect">
            <a:avLst/>
          </a:prstGeom>
          <a:solidFill>
            <a:scrgbClr r="0" g="0" b="0">
              <a:alpha val="0"/>
            </a:scrgbClr>
          </a:solidFill>
        </p:spPr>
      </p:pic>
    </p:spTree>
    <p:extLst>
      <p:ext uri="{BB962C8B-B14F-4D97-AF65-F5344CB8AC3E}">
        <p14:creationId xmlns:p14="http://schemas.microsoft.com/office/powerpoint/2010/main" val="2245500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天津滨海新区期末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下列递变规律不正确的是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还原性依次减弱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氧化性依次增强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原子半径依次减小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最高正价依次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9740;FounderCES"/>
          <p:cNvPicPr/>
          <p:nvPr/>
        </p:nvPicPr>
        <p:blipFill>
          <a:blip r:embed="rId2"/>
          <a:stretch>
            <a:fillRect/>
          </a:stretch>
        </p:blipFill>
        <p:spPr>
          <a:xfrm>
            <a:off x="341994" y="915707"/>
            <a:ext cx="1116965" cy="359410"/>
          </a:xfrm>
          <a:prstGeom prst="rect">
            <a:avLst/>
          </a:prstGeom>
        </p:spPr>
      </p:pic>
      <p:sp>
        <p:nvSpPr>
          <p:cNvPr id="4"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3693860"/>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89603;FounderCES"/>
          <p:cNvPicPr/>
          <p:nvPr/>
        </p:nvPicPr>
        <p:blipFill>
          <a:blip r:embed="rId2"/>
          <a:stretch>
            <a:fillRect/>
          </a:stretch>
        </p:blipFill>
        <p:spPr>
          <a:xfrm>
            <a:off x="3702209" y="747286"/>
            <a:ext cx="4785995" cy="539750"/>
          </a:xfrm>
          <a:prstGeom prst="rect">
            <a:avLst/>
          </a:prstGeom>
        </p:spPr>
      </p:pic>
      <p:pic>
        <p:nvPicPr>
          <p:cNvPr id="4" name="DT5.eps" descr="id:2147492242;FounderCES"/>
          <p:cNvPicPr/>
          <p:nvPr/>
        </p:nvPicPr>
        <p:blipFill>
          <a:blip r:embed="rId3">
            <a:clrChange>
              <a:clrFrom>
                <a:srgbClr val="FFFFFF"/>
              </a:clrFrom>
              <a:clrTo>
                <a:srgbClr val="FFFFFF">
                  <a:alpha val="0"/>
                </a:srgbClr>
              </a:clrTo>
            </a:clrChange>
          </a:blip>
          <a:stretch>
            <a:fillRect/>
          </a:stretch>
        </p:blipFill>
        <p:spPr>
          <a:xfrm>
            <a:off x="2324663" y="1340768"/>
            <a:ext cx="7560840" cy="5207726"/>
          </a:xfrm>
          <a:prstGeom prst="rect">
            <a:avLst/>
          </a:prstGeom>
          <a:solidFill>
            <a:scrgbClr r="0" g="0" b="0">
              <a:alpha val="0"/>
            </a:scrgbClr>
          </a:solidFill>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位于同一周期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而同一周期从左到右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主族元素的金属性逐渐减弱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则单质的还原性逐渐减弱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还原性依次减弱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位于同一主族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而同一主族从上到下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元素的非金属性逐渐减弱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则单质的氧化性逐渐减弱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氧化性依次减弱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位于同一周期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而同一周期从左到右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原子半径逐渐减小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的半径逐渐减小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的最外层电子数分别为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最高正价分别为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依次升高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spTree>
    <p:extLst>
      <p:ext uri="{BB962C8B-B14F-4D97-AF65-F5344CB8AC3E}">
        <p14:creationId xmlns:p14="http://schemas.microsoft.com/office/powerpoint/2010/main" val="30060618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微粒</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半径大小的比较方法及规律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影响微粒半径大小的因素：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电子层数的多少；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原子核对核外电子的吸引力的大小；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核外电子数的多少。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同一周期元素，从左到右，核电荷数依次增大，原子半径依次减小；同一主族元素，自上而下，电子层数依次增多，原子半径依次增大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2384;FounderCES"/>
          <p:cNvPicPr/>
          <p:nvPr/>
        </p:nvPicPr>
        <p:blipFill>
          <a:blip r:embed="rId2">
            <a:clrChange>
              <a:clrFrom>
                <a:srgbClr val="FFFFFF"/>
              </a:clrFrom>
              <a:clrTo>
                <a:srgbClr val="FFFFFF">
                  <a:alpha val="0"/>
                </a:srgbClr>
              </a:clrTo>
            </a:clrChange>
          </a:blip>
          <a:stretch>
            <a:fillRect/>
          </a:stretch>
        </p:blipFill>
        <p:spPr>
          <a:xfrm>
            <a:off x="352145" y="915707"/>
            <a:ext cx="1024890" cy="359410"/>
          </a:xfrm>
          <a:prstGeom prst="rect">
            <a:avLst/>
          </a:prstGeom>
          <a:solidFill>
            <a:scrgbClr r="0" g="0" b="0">
              <a:alpha val="0"/>
            </a:scrgbClr>
          </a:solidFill>
        </p:spPr>
      </p:pic>
    </p:spTree>
    <p:extLst>
      <p:ext uri="{BB962C8B-B14F-4D97-AF65-F5344CB8AC3E}">
        <p14:creationId xmlns:p14="http://schemas.microsoft.com/office/powerpoint/2010/main" val="12116093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同一主族元素，自上而下，电子层数依次增多，离子半径依次增大。如：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Rb</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具有相同电子层结构的离子，随核电荷数的增大，离子半径减小。如：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同一元素的不同微粒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核外电子数越多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半径越大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阳离子：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阴离子：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多种价态的离子：价态越高，半径越小。如：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13728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2538864"/>
          </a:xfrm>
          <a:prstGeom prst="rect">
            <a:avLst/>
          </a:prstGeom>
        </p:spPr>
      </p:pic>
      <p:sp>
        <p:nvSpPr>
          <p:cNvPr id="2" name="内容占位符 1"/>
          <p:cNvSpPr>
            <a:spLocks noGrp="1"/>
          </p:cNvSpPr>
          <p:nvPr>
            <p:ph idx="1"/>
          </p:nvPr>
        </p:nvSpPr>
        <p:spPr>
          <a:xfrm>
            <a:off x="360854" y="847162"/>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相同电子层结构的离子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在元素周期表中的相对位置、离子半径及原子序数间的关系可用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八个字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概括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阴前阳下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径小序大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。即阴离子在该电子层结构的稀有气体元素的前面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阳离子在该稀有气体元素的下一个周期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原子序数越大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离子半径越小</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顿有所悟.EPS" descr="id:2147489697;FounderCES"/>
          <p:cNvPicPr/>
          <p:nvPr/>
        </p:nvPicPr>
        <p:blipFill>
          <a:blip r:embed="rId3"/>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29686809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为三种短周期元素，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在同一周期，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的最低价离子分别为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，离子半径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具有相同的电子层结构。下列判断正确的是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原子序数由大到小的顺序是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原子半径由大到小的顺序是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离子半径由大到小的顺序是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原子最外层电子数由多到少的顺序是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p>
        </p:txBody>
      </p:sp>
      <p:pic>
        <p:nvPicPr>
          <p:cNvPr id="3" name="24典例3.EPS" descr="id:2147490044;FounderCES"/>
          <p:cNvPicPr/>
          <p:nvPr/>
        </p:nvPicPr>
        <p:blipFill>
          <a:blip r:embed="rId2"/>
          <a:stretch>
            <a:fillRect/>
          </a:stretch>
        </p:blipFill>
        <p:spPr>
          <a:xfrm>
            <a:off x="343436" y="915707"/>
            <a:ext cx="1116965" cy="359410"/>
          </a:xfrm>
          <a:prstGeom prst="rect">
            <a:avLst/>
          </a:prstGeom>
        </p:spPr>
      </p:pic>
      <p:sp>
        <p:nvSpPr>
          <p:cNvPr id="4" name="内容占位符 1"/>
          <p:cNvSpPr txBox="1">
            <a:spLocks/>
          </p:cNvSpPr>
          <p:nvPr/>
        </p:nvSpPr>
        <p:spPr bwMode="auto">
          <a:xfrm>
            <a:off x="360854" y="458112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4777883"/>
            <a:ext cx="807720" cy="287655"/>
          </a:xfrm>
          <a:prstGeom prst="rect">
            <a:avLst/>
          </a:prstGeom>
        </p:spPr>
      </p:pic>
    </p:spTree>
    <p:extLst>
      <p:ext uri="{BB962C8B-B14F-4D97-AF65-F5344CB8AC3E}">
        <p14:creationId xmlns:p14="http://schemas.microsoft.com/office/powerpoint/2010/main" val="342587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68759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三种元素在元素周期表中的位置为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。原子序数由大到小的顺序应为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离子半径由大到小的顺序应为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原子最外层电子数由多到少的顺序为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687595"/>
              </a:xfrm>
              <a:blipFill>
                <a:blip r:embed="rId2"/>
                <a:stretch>
                  <a:fillRect l="-796" r="-849" b="-4535"/>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1243010"/>
            <a:ext cx="807720" cy="287655"/>
          </a:xfrm>
          <a:prstGeom prst="rect">
            <a:avLst/>
          </a:prstGeom>
        </p:spPr>
      </p:pic>
    </p:spTree>
    <p:extLst>
      <p:ext uri="{BB962C8B-B14F-4D97-AF65-F5344CB8AC3E}">
        <p14:creationId xmlns:p14="http://schemas.microsoft.com/office/powerpoint/2010/main" val="11417412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2538864"/>
          </a:xfrm>
          <a:prstGeom prst="rect">
            <a:avLst/>
          </a:prstGeom>
        </p:spPr>
      </p:pic>
      <p:sp>
        <p:nvSpPr>
          <p:cNvPr id="2" name="内容占位符 1"/>
          <p:cNvSpPr>
            <a:spLocks noGrp="1"/>
          </p:cNvSpPr>
          <p:nvPr>
            <p:ph idx="1"/>
          </p:nvPr>
        </p:nvSpPr>
        <p:spPr>
          <a:xfrm>
            <a:off x="360854" y="847162"/>
            <a:ext cx="11485848" cy="23083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法快速判断简单微粒的半径大小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电子层数。一般电子层数越多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半径越大。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核电荷数。电子层结构相同的离子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核电荷数越大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半径越小。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核外电子数。当核电荷数相同时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核外电子数越多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半径越大</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顿有所悟.EPS" descr="id:2147489697;FounderCES"/>
          <p:cNvPicPr/>
          <p:nvPr/>
        </p:nvPicPr>
        <p:blipFill>
          <a:blip r:embed="rId3"/>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2396086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元素周期律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元素周期律是指元素的性质随着元素核电荷数的递增而呈现周期性变化的规律。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元素周期律是元素原子核外电子排布发生周期性变化的必然结果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2"/>
          <a:stretch>
            <a:fillRect/>
          </a:stretch>
        </p:blipFill>
        <p:spPr>
          <a:xfrm>
            <a:off x="2970689" y="747286"/>
            <a:ext cx="6249035" cy="539750"/>
          </a:xfrm>
          <a:prstGeom prst="rect">
            <a:avLst/>
          </a:prstGeom>
        </p:spPr>
      </p:pic>
      <p:pic>
        <p:nvPicPr>
          <p:cNvPr id="4" name="知识点1.EPS" descr="id:2147489624;FounderCES"/>
          <p:cNvPicPr/>
          <p:nvPr/>
        </p:nvPicPr>
        <p:blipFill>
          <a:blip r:embed="rId3"/>
          <a:stretch>
            <a:fillRect/>
          </a:stretch>
        </p:blipFill>
        <p:spPr>
          <a:xfrm>
            <a:off x="337964" y="1575395"/>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368805" y="2521359"/>
            <a:ext cx="1998806" cy="419100"/>
          </a:xfrm>
          <a:prstGeom prst="rect">
            <a:avLst/>
          </a:prstGeom>
        </p:spPr>
      </p:pic>
      <p:pic>
        <p:nvPicPr>
          <p:cNvPr id="4" name="图片 3"/>
          <p:cNvPicPr>
            <a:picLocks noChangeAspect="1"/>
          </p:cNvPicPr>
          <p:nvPr/>
        </p:nvPicPr>
        <p:blipFill>
          <a:blip r:embed="rId2"/>
          <a:stretch>
            <a:fillRect/>
          </a:stretch>
        </p:blipFill>
        <p:spPr>
          <a:xfrm>
            <a:off x="1630710" y="1971422"/>
            <a:ext cx="2232248" cy="419100"/>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元素周期表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及其应用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元素周期表的结构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周期：三短四长七周期。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族：七主七副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同周期元素性质的递变规律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0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同周期元素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稀有气体元素除外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从左到右，随着核电荷数的递增，原子半径逐渐减小，元素的原子失电子能力逐渐减弱，得电子能力逐渐增强，元素的金属性逐渐减弱，非金属性逐渐增强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653;FounderCES"/>
          <p:cNvPicPr/>
          <p:nvPr/>
        </p:nvPicPr>
        <p:blipFill>
          <a:blip r:embed="rId3"/>
          <a:stretch>
            <a:fillRect/>
          </a:stretch>
        </p:blipFill>
        <p:spPr>
          <a:xfrm>
            <a:off x="360854" y="915707"/>
            <a:ext cx="1354455" cy="359410"/>
          </a:xfrm>
          <a:prstGeom prst="rect">
            <a:avLst/>
          </a:prstGeom>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5156790" y="5264036"/>
            <a:ext cx="1289747" cy="419100"/>
          </a:xfrm>
          <a:prstGeom prst="rect">
            <a:avLst/>
          </a:prstGeom>
        </p:spPr>
      </p:pic>
      <p:pic>
        <p:nvPicPr>
          <p:cNvPr id="4" name="图片 3"/>
          <p:cNvPicPr>
            <a:picLocks noChangeAspect="1"/>
          </p:cNvPicPr>
          <p:nvPr/>
        </p:nvPicPr>
        <p:blipFill>
          <a:blip r:embed="rId2"/>
          <a:stretch>
            <a:fillRect/>
          </a:stretch>
        </p:blipFill>
        <p:spPr>
          <a:xfrm>
            <a:off x="432862" y="5264036"/>
            <a:ext cx="981824" cy="419100"/>
          </a:xfrm>
          <a:prstGeom prst="rect">
            <a:avLst/>
          </a:prstGeom>
        </p:spPr>
      </p:pic>
      <p:pic>
        <p:nvPicPr>
          <p:cNvPr id="3" name="图片 2"/>
          <p:cNvPicPr>
            <a:picLocks noChangeAspect="1"/>
          </p:cNvPicPr>
          <p:nvPr/>
        </p:nvPicPr>
        <p:blipFill>
          <a:blip r:embed="rId2"/>
          <a:stretch>
            <a:fillRect/>
          </a:stretch>
        </p:blipFill>
        <p:spPr>
          <a:xfrm>
            <a:off x="7967414" y="4725144"/>
            <a:ext cx="3879288" cy="419100"/>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同主族元素性质的递变规律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同主族元素从上到下，随着核电荷数的递增，原子半径逐渐增大，元素的原子失电子能力逐渐增强，得电子能力逐渐减弱，元素的金属性逐渐增强，非金属性逐渐减弱。</a:t>
            </a:r>
            <a:endParaRPr lang="zh-CN" altLang="zh-CN" sz="105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元素周期表的应用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可以由元素在元素周期表中的位置推测其结构和性质；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根据元素的结构和性质，推测它在元素周期表中的位置；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指导新元素的发现及预测它们的性质；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指导其他与化学相关的科学技术，如在元素周期表中金属元素和非金属元素分界线附近，可以找到半导体材料，在过渡元素中寻找催化剂和耐高温、耐腐蚀的合金材料等。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0959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元素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位</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构</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性</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关系</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3.EPS" descr="id:2147489660;FounderCES"/>
          <p:cNvPicPr/>
          <p:nvPr/>
        </p:nvPicPr>
        <p:blipFill>
          <a:blip r:embed="rId2"/>
          <a:stretch>
            <a:fillRect/>
          </a:stretch>
        </p:blipFill>
        <p:spPr>
          <a:xfrm>
            <a:off x="340315" y="915707"/>
            <a:ext cx="1354455" cy="359410"/>
          </a:xfrm>
          <a:prstGeom prst="rect">
            <a:avLst/>
          </a:prstGeom>
        </p:spPr>
      </p:pic>
      <p:pic>
        <p:nvPicPr>
          <p:cNvPr id="5" name="ee127.jpg" descr="id:2147492277;FounderCES"/>
          <p:cNvPicPr/>
          <p:nvPr/>
        </p:nvPicPr>
        <p:blipFill>
          <a:blip r:embed="rId3">
            <a:clrChange>
              <a:clrFrom>
                <a:srgbClr val="FFFFFF"/>
              </a:clrFrom>
              <a:clrTo>
                <a:srgbClr val="FFFFFF">
                  <a:alpha val="0"/>
                </a:srgbClr>
              </a:clrTo>
            </a:clrChange>
          </a:blip>
          <a:stretch>
            <a:fillRect/>
          </a:stretch>
        </p:blipFill>
        <p:spPr>
          <a:xfrm>
            <a:off x="2765420" y="1412776"/>
            <a:ext cx="6665617" cy="4464496"/>
          </a:xfrm>
          <a:prstGeom prst="rect">
            <a:avLst/>
          </a:prstGeom>
          <a:solidFill>
            <a:scrgbClr r="0" g="0" b="0">
              <a:alpha val="0"/>
            </a:scrgbClr>
          </a:solidFill>
        </p:spPr>
      </p:pic>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a:t>
            </a:r>
            <a:r>
              <a:rPr lang="en-US" altLang="zh-CN" spc="-500"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原子序数＝核电荷数＝质子数＝核外电子数；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周期序数＝电子层数；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最外层电子数。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r>
              <a:rPr lang="en-US" altLang="zh-CN" spc="-500"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电子层数相同，最外层电子数越少，原子半径越大，原子失电子能力越强、得电子能力越弱，元素的金属性越强、非金属性越弱。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电子层数相同，最外层电子数越多，原子半径越小，原子失电子能力越弱、得电子能力越强，元素的金属性越弱、非金属性越强。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88460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周期、同主族元素的性质递变</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规律</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5" name="知识点4.EPS" descr="id:2147492284;FounderCES"/>
          <p:cNvPicPr/>
          <p:nvPr/>
        </p:nvPicPr>
        <p:blipFill>
          <a:blip r:embed="rId2">
            <a:clrChange>
              <a:clrFrom>
                <a:srgbClr val="FFFFFF"/>
              </a:clrFrom>
              <a:clrTo>
                <a:srgbClr val="FFFFFF">
                  <a:alpha val="0"/>
                </a:srgbClr>
              </a:clrTo>
            </a:clrChange>
          </a:blip>
          <a:stretch>
            <a:fillRect/>
          </a:stretch>
        </p:blipFill>
        <p:spPr>
          <a:xfrm>
            <a:off x="360854" y="915707"/>
            <a:ext cx="1354455" cy="359410"/>
          </a:xfrm>
          <a:prstGeom prst="rect">
            <a:avLst/>
          </a:prstGeom>
          <a:solidFill>
            <a:scrgbClr r="0" g="0" b="0">
              <a:alpha val="0"/>
            </a:scrgbClr>
          </a:solidFill>
        </p:spPr>
      </p:pic>
      <p:graphicFrame>
        <p:nvGraphicFramePr>
          <p:cNvPr id="6" name="表格 5"/>
          <p:cNvGraphicFramePr>
            <a:graphicFrameLocks noGrp="1"/>
          </p:cNvGraphicFramePr>
          <p:nvPr>
            <p:extLst>
              <p:ext uri="{D42A27DB-BD31-4B8C-83A1-F6EECF244321}">
                <p14:modId xmlns:p14="http://schemas.microsoft.com/office/powerpoint/2010/main" val="1655725270"/>
              </p:ext>
            </p:extLst>
          </p:nvPr>
        </p:nvGraphicFramePr>
        <p:xfrm>
          <a:off x="343711" y="1375557"/>
          <a:ext cx="11502992" cy="5091172"/>
        </p:xfrm>
        <a:graphic>
          <a:graphicData uri="http://schemas.openxmlformats.org/drawingml/2006/table">
            <a:tbl>
              <a:tblPr firstRow="1" firstCol="1" bandRow="1"/>
              <a:tblGrid>
                <a:gridCol w="3289856">
                  <a:extLst>
                    <a:ext uri="{9D8B030D-6E8A-4147-A177-3AD203B41FA5}">
                      <a16:colId xmlns:a16="http://schemas.microsoft.com/office/drawing/2014/main" val="3863812811"/>
                    </a:ext>
                  </a:extLst>
                </a:gridCol>
                <a:gridCol w="3285255">
                  <a:extLst>
                    <a:ext uri="{9D8B030D-6E8A-4147-A177-3AD203B41FA5}">
                      <a16:colId xmlns:a16="http://schemas.microsoft.com/office/drawing/2014/main" val="218823633"/>
                    </a:ext>
                  </a:extLst>
                </a:gridCol>
                <a:gridCol w="2581271">
                  <a:extLst>
                    <a:ext uri="{9D8B030D-6E8A-4147-A177-3AD203B41FA5}">
                      <a16:colId xmlns:a16="http://schemas.microsoft.com/office/drawing/2014/main" val="3566356861"/>
                    </a:ext>
                  </a:extLst>
                </a:gridCol>
                <a:gridCol w="2346610">
                  <a:extLst>
                    <a:ext uri="{9D8B030D-6E8A-4147-A177-3AD203B41FA5}">
                      <a16:colId xmlns:a16="http://schemas.microsoft.com/office/drawing/2014/main" val="1555511042"/>
                    </a:ext>
                  </a:extLst>
                </a:gridCol>
              </a:tblGrid>
              <a:tr h="493431">
                <a:tc gridSpan="2">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目</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同周期</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左到右</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同主族</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上到下</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40398917"/>
                  </a:ext>
                </a:extLst>
              </a:tr>
              <a:tr h="493431">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原子半径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77721991"/>
                  </a:ext>
                </a:extLst>
              </a:tr>
              <a:tr h="493431">
                <a:tc row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最高正价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一般相同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57250895"/>
                  </a:ext>
                </a:extLst>
              </a:tr>
              <a:tr h="564892">
                <a:tc v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最低负价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610221"/>
                  </a:ext>
                </a:extLst>
              </a:tr>
              <a:tr h="493431">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80024963"/>
                  </a:ext>
                </a:extLst>
              </a:tr>
              <a:tr h="493431">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68076952"/>
                  </a:ext>
                </a:extLst>
              </a:tr>
              <a:tr h="493431">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金属与水或酸反应的难易程度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越难</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越容易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57529972"/>
                  </a:ext>
                </a:extLst>
              </a:tr>
              <a:tr h="493431">
                <a:tc row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最高价氧化物的水化物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86521762"/>
                  </a:ext>
                </a:extLst>
              </a:tr>
              <a:tr h="493431">
                <a:tc v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18625502"/>
                  </a:ext>
                </a:extLst>
              </a:tr>
              <a:tr h="493431">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非金属气态氢化物的稳定性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减弱</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43400455"/>
                  </a:ext>
                </a:extLst>
              </a:tr>
            </a:tbl>
          </a:graphicData>
        </a:graphic>
      </p:graphicFrame>
    </p:spTree>
    <p:extLst>
      <p:ext uri="{BB962C8B-B14F-4D97-AF65-F5344CB8AC3E}">
        <p14:creationId xmlns:p14="http://schemas.microsoft.com/office/powerpoint/2010/main" val="1512111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由</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原子序数推断元素在元素周期表中的位置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凭记忆和经验确定元素在元素周期表中的位置。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确定元素在元素周期表中位置的常用知识主要有元素周期表短周期的结构及其所含元素的原子序数、名称、符号和位置分布；各主族和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族所含元素的名称、符号和上下位置关系。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利用原子序数与主族序数的奇偶对应关系确定元素在元素周期表中的位置。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观察元素周期表会发现，主族序数是偶数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奇数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，该元素的原子序数一定是偶数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奇数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族元素的原子序数都是偶数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4" name="要点1.EPS" descr="id:2147489690;FounderCES"/>
          <p:cNvPicPr/>
          <p:nvPr/>
        </p:nvPicPr>
        <p:blipFill>
          <a:blip r:embed="rId3"/>
          <a:stretch>
            <a:fillRect/>
          </a:stretch>
        </p:blipFill>
        <p:spPr>
          <a:xfrm>
            <a:off x="343436" y="1574210"/>
            <a:ext cx="1024890" cy="359410"/>
          </a:xfrm>
          <a:prstGeom prst="rect">
            <a:avLst/>
          </a:prstGeom>
        </p:spPr>
      </p:pic>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TotalTime>
  <Words>2108</Words>
  <Application>Microsoft Office PowerPoint</Application>
  <PresentationFormat>自定义</PresentationFormat>
  <Paragraphs>150</Paragraphs>
  <Slides>26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381</cp:revision>
  <dcterms:created xsi:type="dcterms:W3CDTF">2020-11-06T05:24:00Z</dcterms:created>
  <dcterms:modified xsi:type="dcterms:W3CDTF">2025-06-18T22:59:47Z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